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www.speechtech.cz/speechtech-text-to-speech/speechtech-tts-online-demo/#Iva210" TargetMode="External"/><Relationship Id="rId4" Type="http://schemas.openxmlformats.org/officeDocument/2006/relationships/hyperlink" Target="https://cs.wikipedia.org/wiki/Mot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smtClean="0"/>
              <a:t>Hra s kódy, bity a byty</a:t>
            </a:r>
            <a:r>
              <a:rPr lang="cs-CZ" sz="8000" smtClean="0"/>
              <a:t> </a:t>
            </a:r>
            <a:r>
              <a:rPr lang="cs-CZ" smtClean="0"/>
              <a:t/>
            </a:r>
            <a:br>
              <a:rPr lang="cs-CZ" smtClean="0"/>
            </a:br>
            <a:r>
              <a:rPr lang="cs-CZ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  <a:endParaRPr lang="cs-CZ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Sebastian Pobořil</a:t>
            </a:r>
            <a:r>
              <a:rPr lang="cs-CZ" dirty="0" smtClean="0"/>
              <a:t> </a:t>
            </a:r>
            <a:r>
              <a:rPr lang="cs-CZ" dirty="0" smtClean="0"/>
              <a:t>- třída IT1 - školní rok </a:t>
            </a:r>
            <a:r>
              <a:rPr lang="cs-CZ" dirty="0" smtClean="0"/>
              <a:t>2024 </a:t>
            </a:r>
            <a:r>
              <a:rPr lang="cs-CZ" dirty="0" smtClean="0"/>
              <a:t>/ </a:t>
            </a:r>
            <a:r>
              <a:rPr lang="cs-CZ" dirty="0" smtClean="0"/>
              <a:t>25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a programátorskou kalkulačku k doplnění následující tabulky.</a:t>
            </a:r>
          </a:p>
          <a:p>
            <a:r>
              <a:rPr lang="cs-CZ" sz="1400" smtClean="0"/>
              <a:t>Pozorně také ovšem nastavte správnou znakovou sadu! </a:t>
            </a:r>
            <a:endParaRPr lang="cs-CZ" sz="140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230793"/>
              </p:ext>
            </p:extLst>
          </p:nvPr>
        </p:nvGraphicFramePr>
        <p:xfrm>
          <a:off x="573581" y="3246732"/>
          <a:ext cx="10947860" cy="3167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Znaková sada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BIN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DEC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HEX kód</a:t>
                      </a:r>
                      <a:endParaRPr lang="cs-CZ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latin typeface="+mj-lt"/>
                        </a:rPr>
                        <a:t>?</a:t>
                      </a:r>
                      <a:endParaRPr lang="cs-CZ" b="1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DOS:</a:t>
                      </a:r>
                      <a:r>
                        <a:rPr lang="cs-CZ" baseline="0" smtClean="0"/>
                        <a:t> </a:t>
                      </a:r>
                      <a:br>
                        <a:rPr lang="cs-CZ" baseline="0" smtClean="0"/>
                      </a:br>
                      <a:r>
                        <a:rPr lang="cs-CZ" baseline="0" smtClean="0"/>
                        <a:t>Spojené státy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latin typeface="+mj-lt"/>
                        </a:rPr>
                        <a:t>?</a:t>
                      </a:r>
                      <a:endParaRPr lang="cs-CZ" b="1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Windows: </a:t>
                      </a:r>
                      <a:br>
                        <a:rPr lang="cs-CZ" smtClean="0"/>
                      </a:br>
                      <a:r>
                        <a:rPr lang="cs-CZ" smtClean="0"/>
                        <a:t>Střední Evropa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11101110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latin typeface="+mj-lt"/>
                        </a:rPr>
                        <a:t>?</a:t>
                      </a:r>
                      <a:endParaRPr lang="cs-CZ" b="1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2216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Ž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?</a:t>
                      </a:r>
                      <a:endParaRPr lang="cs-CZ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/>
              <a:t>Dešifrujte pomocí čtečky QR kód…</a:t>
            </a:r>
            <a:endParaRPr lang="cs-CZ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34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smtClean="0"/>
              <a:t>… a sem přepište jeho obsah </a:t>
            </a:r>
            <a:endParaRPr lang="cs-CZ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Přečtěte si pozorně pokyny ke každému úkolu.</a:t>
            </a:r>
          </a:p>
          <a:p>
            <a:r>
              <a:rPr lang="cs-CZ" dirty="0" smtClean="0"/>
              <a:t>Prohlédněte si vzorová řešení i přiložená videa.</a:t>
            </a:r>
          </a:p>
          <a:p>
            <a:r>
              <a:rPr lang="cs-CZ" dirty="0" err="1" smtClean="0"/>
              <a:t>Budte</a:t>
            </a:r>
            <a:r>
              <a:rPr lang="cs-CZ" dirty="0" smtClean="0"/>
              <a:t> pečliví a svá řešení si raději 2x zkontrolujte.</a:t>
            </a:r>
          </a:p>
          <a:p>
            <a:r>
              <a:rPr lang="cs-CZ" dirty="0" smtClean="0"/>
              <a:t>Neváhejte požádat o radu.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Převody mezi číselnými soustavami </a:t>
            </a:r>
            <a:endParaRPr lang="cs-CZ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9731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smtClean="0"/>
                        <a:t> - binary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10001010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212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138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8A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10101100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254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172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AC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11100001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341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225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E1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Převody mezi číselnými soustavami - </a:t>
            </a:r>
            <a:r>
              <a:rPr lang="cs-CZ" smtClean="0">
                <a:solidFill>
                  <a:srgbClr val="FFFF00"/>
                </a:solidFill>
              </a:rPr>
              <a:t>důkaz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Převody mezi soustavami provádějte na papír, který ofotíte (nebo naskenujete) a zde jako důkaz vložíte digitální kopii:</a:t>
            </a:r>
          </a:p>
        </p:txBody>
      </p:sp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  <a:endParaRPr lang="cs-CZ" sz="1400" dirty="0" smtClean="0"/>
          </a:p>
          <a:p>
            <a:r>
              <a:rPr lang="cs-CZ" sz="1400" dirty="0" smtClean="0"/>
              <a:t>a </a:t>
            </a:r>
            <a:r>
              <a:rPr lang="cs-CZ" sz="1400" dirty="0"/>
              <a:t>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Osobní vizitka - VCARD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koníčky - Text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URL oblíbené webové stránky</a:t>
            </a:r>
            <a:endParaRPr lang="cs-CZ"/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mtClean="0"/>
              <a:t>Uvádějte jen údaje,</a:t>
            </a:r>
          </a:p>
          <a:p>
            <a:pPr algn="ctr"/>
            <a:r>
              <a:rPr lang="cs-CZ" smtClean="0"/>
              <a:t>které chcete uveřejnit!</a:t>
            </a:r>
            <a:endParaRPr 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8" y="3437312"/>
            <a:ext cx="2910840" cy="299258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23" y="3462371"/>
            <a:ext cx="3291841" cy="2992582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27" y="3437312"/>
            <a:ext cx="3175461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Vypočtěte následující příklad a utajte všechny jeho číselné parametry v čárovém kódu </a:t>
            </a:r>
            <a:br>
              <a:rPr lang="cs-CZ" sz="1400" dirty="0" smtClean="0"/>
            </a:br>
            <a:r>
              <a:rPr lang="cs-CZ" sz="1400" b="1" dirty="0" smtClean="0">
                <a:solidFill>
                  <a:srgbClr val="FFC000"/>
                </a:solidFill>
              </a:rPr>
              <a:t>EAN-13</a:t>
            </a:r>
            <a:r>
              <a:rPr lang="cs-CZ" sz="1400" dirty="0" smtClean="0"/>
              <a:t> </a:t>
            </a:r>
            <a:r>
              <a:rPr lang="cs-CZ" sz="1400" b="1" dirty="0" smtClean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 smtClean="0"/>
              <a:t>. </a:t>
            </a:r>
          </a:p>
          <a:p>
            <a:r>
              <a:rPr lang="cs-CZ" sz="1400" dirty="0" smtClean="0"/>
              <a:t>Všechny údaje zaokrouhlujte na celá čísla a pro účely daného čárového kódu je </a:t>
            </a:r>
            <a:r>
              <a:rPr lang="cs-CZ" sz="1400" dirty="0" smtClean="0">
                <a:solidFill>
                  <a:srgbClr val="FFC000"/>
                </a:solidFill>
              </a:rPr>
              <a:t>zleva doplňte nulami</a:t>
            </a:r>
            <a:r>
              <a:rPr lang="cs-CZ" sz="1400" dirty="0" smtClean="0"/>
              <a:t>.</a:t>
            </a:r>
          </a:p>
          <a:p>
            <a:r>
              <a:rPr lang="cs-CZ" sz="1400" dirty="0" smtClean="0"/>
              <a:t>K dekódování i zakódování čárového kódu využijte vhodný </a:t>
            </a:r>
            <a:r>
              <a:rPr lang="cs-CZ" sz="1400" b="1" dirty="0" err="1" smtClean="0">
                <a:solidFill>
                  <a:srgbClr val="FFC000"/>
                </a:solidFill>
              </a:rPr>
              <a:t>barcode</a:t>
            </a:r>
            <a:r>
              <a:rPr lang="cs-CZ" sz="1400" dirty="0" smtClean="0"/>
              <a:t> </a:t>
            </a:r>
            <a:r>
              <a:rPr lang="cs-CZ" sz="1400" b="1" dirty="0" err="1" smtClean="0">
                <a:solidFill>
                  <a:srgbClr val="FFC000"/>
                </a:solidFill>
              </a:rPr>
              <a:t>reader</a:t>
            </a:r>
            <a:r>
              <a:rPr lang="cs-CZ" sz="1400" dirty="0" smtClean="0"/>
              <a:t> / </a:t>
            </a:r>
            <a:r>
              <a:rPr lang="cs-CZ" sz="1400" b="1" dirty="0" err="1" smtClean="0">
                <a:solidFill>
                  <a:srgbClr val="FFC000"/>
                </a:solidFill>
              </a:rPr>
              <a:t>generator</a:t>
            </a:r>
            <a:r>
              <a:rPr lang="cs-CZ" sz="1400" dirty="0" smtClean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  <a:endParaRPr lang="cs-CZ" sz="1400" dirty="0" smtClean="0"/>
          </a:p>
          <a:p>
            <a:r>
              <a:rPr lang="cs-CZ" sz="1400" dirty="0" smtClean="0">
                <a:hlinkClick r:id="rId2"/>
              </a:rPr>
              <a:t>https</a:t>
            </a:r>
            <a:r>
              <a:rPr lang="cs-CZ" sz="1400" dirty="0">
                <a:hlinkClick r:id="rId2"/>
              </a:rPr>
              <a:t>://www.mojeip.cz/mereni-rychlosti-internetu</a:t>
            </a:r>
            <a:r>
              <a:rPr lang="cs-CZ" sz="1400" dirty="0" smtClean="0">
                <a:hlinkClick r:id="rId2"/>
              </a:rPr>
              <a:t>/</a:t>
            </a:r>
            <a:r>
              <a:rPr lang="cs-CZ" sz="1400" dirty="0" smtClean="0"/>
              <a:t> </a:t>
            </a:r>
            <a:r>
              <a:rPr lang="cs-CZ" sz="1400" b="1" dirty="0" smtClean="0">
                <a:solidFill>
                  <a:srgbClr val="FFC000"/>
                </a:solidFill>
              </a:rPr>
              <a:t>(nezapomeňte si nastavit správnou jednotku!)</a:t>
            </a:r>
            <a:endParaRPr lang="cs-CZ" sz="1400" b="1" dirty="0">
              <a:solidFill>
                <a:srgbClr val="FFC000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Download  souboru video.mkv o velikosti 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B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by na mém domácím počítači při zjištěné rychlosti  internetu 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Kb/s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proběhl  v čase</a:t>
            </a:r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sekund</a:t>
            </a:r>
            <a:endParaRPr lang="cs-CZ" b="1">
              <a:solidFill>
                <a:srgbClr val="FFC000"/>
              </a:solidFill>
            </a:endParaRPr>
          </a:p>
        </p:txBody>
      </p:sp>
      <p:grpSp>
        <p:nvGrpSpPr>
          <p:cNvPr id="14" name="Skupina 13"/>
          <p:cNvGrpSpPr/>
          <p:nvPr/>
        </p:nvGrpSpPr>
        <p:grpSpPr>
          <a:xfrm>
            <a:off x="7689272" y="5635333"/>
            <a:ext cx="2876203" cy="907420"/>
            <a:chOff x="4638501" y="5792638"/>
            <a:chExt cx="2876203" cy="907420"/>
          </a:xfrm>
        </p:grpSpPr>
        <p:sp>
          <p:nvSpPr>
            <p:cNvPr id="13" name="Obdélník 12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TextovéPole 11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času</a:t>
              </a:r>
              <a:endParaRPr lang="cs-CZ" b="1"/>
            </a:p>
          </p:txBody>
        </p:sp>
      </p:grpSp>
      <p:grpSp>
        <p:nvGrpSpPr>
          <p:cNvPr id="15" name="Skupina 14"/>
          <p:cNvGrpSpPr/>
          <p:nvPr/>
        </p:nvGrpSpPr>
        <p:grpSpPr>
          <a:xfrm>
            <a:off x="7993382" y="4496198"/>
            <a:ext cx="2876203" cy="907420"/>
            <a:chOff x="4638501" y="5792638"/>
            <a:chExt cx="2876203" cy="907420"/>
          </a:xfrm>
        </p:grpSpPr>
        <p:sp>
          <p:nvSpPr>
            <p:cNvPr id="16" name="Obdélník 15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TextovéPole 16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rychlosti</a:t>
              </a:r>
              <a:endParaRPr lang="cs-CZ" b="1"/>
            </a:p>
          </p:txBody>
        </p:sp>
      </p:grpSp>
      <p:pic>
        <p:nvPicPr>
          <p:cNvPr id="22" name="Obráze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Morseově abecedě. </a:t>
            </a:r>
          </a:p>
          <a:p>
            <a:r>
              <a:rPr lang="cs-CZ" sz="1400" smtClean="0"/>
              <a:t>Zapište správně své křestní jméno (bez české diakritiky) pomocí morseovky.</a:t>
            </a:r>
          </a:p>
          <a:p>
            <a:r>
              <a:rPr lang="cs-CZ" sz="1400" smtClean="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křestní jméno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SEBASTIAN</a:t>
            </a:r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Zápis pomocí morseovky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313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...|.|-...|.-|...|-|..|.-|-.|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</a:t>
            </a:r>
            <a:endParaRPr lang="cs-CZ"/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8960" y="5307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</a:t>
            </a:r>
            <a:r>
              <a:rPr lang="cs-CZ" smtClean="0"/>
              <a:t>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Braillově slepeckém písmu. </a:t>
            </a:r>
          </a:p>
          <a:p>
            <a:r>
              <a:rPr lang="cs-CZ" sz="1400" smtClean="0"/>
              <a:t>Zvolte si nějaké oblíbené </a:t>
            </a:r>
            <a:r>
              <a:rPr lang="cs-CZ" sz="1400" b="1" smtClean="0">
                <a:hlinkClick r:id="rId4"/>
              </a:rPr>
              <a:t>motto</a:t>
            </a:r>
            <a:r>
              <a:rPr lang="cs-CZ" sz="1400" smtClean="0"/>
              <a:t> (např. "</a:t>
            </a:r>
            <a:r>
              <a:rPr lang="cs-CZ" sz="1400" i="1" smtClean="0"/>
              <a:t>Život </a:t>
            </a:r>
            <a:r>
              <a:rPr lang="cs-CZ" sz="1400" i="1"/>
              <a:t>je skvělý, musíš ho jen </a:t>
            </a:r>
            <a:r>
              <a:rPr lang="cs-CZ" sz="1400" i="1" smtClean="0"/>
              <a:t>pochopit"</a:t>
            </a:r>
            <a:r>
              <a:rPr lang="cs-CZ" sz="1400" smtClean="0"/>
              <a:t>) a pomocí libovolného internetového generátoru ho převeďte do grafické podoby Braillova slepeckého písma.</a:t>
            </a:r>
          </a:p>
          <a:p>
            <a:r>
              <a:rPr lang="cs-CZ" sz="1400" smtClean="0"/>
              <a:t>Poté použijte některý z online konvertorů českého textu na řeč (např. </a:t>
            </a:r>
            <a:r>
              <a:rPr lang="cs-CZ" sz="1400" smtClean="0">
                <a:hlinkClick r:id="rId5"/>
              </a:rPr>
              <a:t>SpeechTech TTSOnline Demo</a:t>
            </a:r>
            <a:r>
              <a:rPr lang="cs-CZ" sz="1400" smtClean="0"/>
              <a:t>) a vytvořte pomocí něj zvukový záznam svého motta.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⠎⠊⠇⠁ ⠝⠑⠝⠊ ⠧ ⠞⠕⠍, ⠉⠕ ⠙⠕⠅⠁⠝⠑⠎⠓, ⠁⠇⠑ ⠧ ⠞⠕⠍, ⠉⠕ ⠙⠕⠅⠁⠝⠑⠎⠓ ⠏⠗⠑⠅⠕⠝⠁⠞.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 motta</a:t>
            </a:r>
            <a:endParaRPr lang="cs-CZ"/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k vyřešení následujících úkolů. Nahraďte vložené obrázky skutečnými znaky.</a:t>
            </a:r>
          </a:p>
          <a:p>
            <a:r>
              <a:rPr lang="cs-CZ" sz="1400" smtClean="0"/>
              <a:t>Pro výpis znaků použijte font Arial.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Matematický zápis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Grafické symboly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Slovo v azbuce (cyrilice)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Cizí měny</a:t>
            </a:r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5D55CA-85CA-4EAF-94DA-87E57AB03099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4bb5cbf-8c83-42e4-bd5f-dafa26919686"/>
    <ds:schemaRef ds:uri="http://purl.org/dc/terms/"/>
    <ds:schemaRef ds:uri="35db346a-91aa-4991-b16a-9c8655b9be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494</TotalTime>
  <Words>539</Words>
  <Application>Microsoft Office PowerPoint</Application>
  <PresentationFormat>Širokoúhlá obrazovka</PresentationFormat>
  <Paragraphs>106</Paragraphs>
  <Slides>10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Consolas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54</cp:revision>
  <dcterms:created xsi:type="dcterms:W3CDTF">2020-10-06T14:48:28Z</dcterms:created>
  <dcterms:modified xsi:type="dcterms:W3CDTF">2024-10-09T07:30:48Z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